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4" r:id="rId21"/>
    <p:sldId id="275" r:id="rId22"/>
    <p:sldId id="276" r:id="rId2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0995" autoAdjust="0"/>
  </p:normalViewPr>
  <p:slideViewPr>
    <p:cSldViewPr showGuides="1">
      <p:cViewPr varScale="1">
        <p:scale>
          <a:sx n="112" d="100"/>
          <a:sy n="112" d="100"/>
        </p:scale>
        <p:origin x="9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FB2723-CAE8-4484-A32B-89143E4E63F0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9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90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4D7761D-36ED-4B4E-8378-F20D8183382E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390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4813AE-8D9A-4CC8-B649-1833F53440C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35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5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53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AE6DC0B-F1CC-4535-A2C5-A96A204D0ECE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53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7F0D2D3-99D6-4B26-9DFA-EE4FAC80D26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72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&amp; answer questions carefully on Form 5695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9443D6-5854-411A-A7B9-666E3D406CC3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12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Read &amp; answer questions carefully on Form 5695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2FA82D9-F8DF-442A-BC65-4C276217D86F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80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7D0785C-4B1B-41F7-9866-0EDD9E79178D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05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1BD8DB8-D308-43B3-98BE-3E190A0116F5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141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8396303-71E0-46C6-B26C-B7413F0AA6BC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6034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3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calculates the residential energy credit on Form 5695 Line 30</a:t>
            </a:r>
          </a:p>
        </p:txBody>
      </p:sp>
      <p:sp>
        <p:nvSpPr>
          <p:cNvPr id="963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2AAE9C2-7074-4504-8BB9-848F4E6CC029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3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06E24A-E05E-41AB-99F0-A752FC7ECF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34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3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Form 5695 Line 30 to 1040 Line 53</a:t>
            </a:r>
          </a:p>
        </p:txBody>
      </p:sp>
      <p:sp>
        <p:nvSpPr>
          <p:cNvPr id="9635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CE1ED1D-0467-4654-9D67-5F48F1471A3D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35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06E24A-E05E-41AB-99F0-A752FC7ECF9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98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4BF2033-3025-49BF-ADE1-19B5C82849DC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7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AFD5B7D-9670-4324-ACA8-C8E47BF441F9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3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310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02B2AEA-0BDC-444D-896A-A033E7F052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03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0E172ED-F2F9-47C0-B63F-7947C483CA96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570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6A40C11-D1D9-4971-B1AD-4627C676FFB8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95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5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65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3188DEF-5188-4C7D-A9E6-D05FEFA24D7B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65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25B67-028A-4C05-A7E6-C141E5041D3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03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5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414h Withholding does not count for Retirement Savings Credit.  414h plans mandate “employee contributions” which the employer then pays.  Not included in taxable wages, so taxpayer already gets a tax benefit.  Therefore, cannot also take a Retirement Savings Contribution Credit  </a:t>
            </a: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51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8E90983-0155-4FF0-8519-F7E1377467E6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451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6BFBFA-D89A-4820-8218-4C4BA6311DB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0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7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72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B33738-D7B3-4DE7-90A7-1B55DED0E775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472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3A4298-C642-4AC2-B3E0-AC0BE1EFB08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8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9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23088B5-37D3-4C77-A501-E68A4BB6A14F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49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A6CC3-7B22-4F27-8603-6C456E2DC1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9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492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F5301B2-0376-44E6-B8E7-74E790141191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492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8EA6CC3-7B22-4F27-8603-6C456E2DC1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205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6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 TaxSlayer transfers Retirement Savings Credit from Schedule 8880 Line 12 to 1040 Line 51</a:t>
            </a: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369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3F0ED74-1EA9-4ABA-8EA6-6BF4D2022D8D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369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8E0417-CCEB-4E1C-94CD-2D4A09516BC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7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1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13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B78D59-7011-4581-B7CD-1A6EB6A0F548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13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5C8BFA-B278-41AE-A157-BCCFD5B2956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21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3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33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B64370-29A0-4373-A4AE-62776193A556}" type="datetime1">
              <a:rPr lang="en-US" smtClean="0"/>
              <a:t>12/08/2017</a:t>
            </a:fld>
            <a:endParaRPr lang="en-US" dirty="0"/>
          </a:p>
        </p:txBody>
      </p:sp>
      <p:sp>
        <p:nvSpPr>
          <p:cNvPr id="9533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8AB8125-5E17-47F5-9821-937C9DC62FC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9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Miscellaneous Credits</a:t>
            </a:r>
          </a:p>
        </p:txBody>
      </p:sp>
      <p:sp>
        <p:nvSpPr>
          <p:cNvPr id="9379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G </a:t>
            </a:r>
          </a:p>
          <a:p>
            <a:r>
              <a:rPr lang="en-US" altLang="en-US" dirty="0"/>
              <a:t>Pub 17 Part 6</a:t>
            </a:r>
          </a:p>
          <a:p>
            <a:r>
              <a:rPr lang="en-US" altLang="en-US" dirty="0"/>
              <a:t>(Federal 1040-Lines 51, 53 &amp; 54)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8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Energy Credits</a:t>
            </a:r>
            <a:endParaRPr lang="en-US" altLang="en-US" sz="2800" dirty="0"/>
          </a:p>
        </p:txBody>
      </p:sp>
      <p:sp>
        <p:nvSpPr>
          <p:cNvPr id="95437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Credit taken on Form 5695, Part II</a:t>
            </a:r>
          </a:p>
          <a:p>
            <a:r>
              <a:rPr lang="en-US" altLang="en-US" dirty="0"/>
              <a:t> Form 5695, Part I,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</a:p>
          <a:p>
            <a:pPr lvl="1"/>
            <a:r>
              <a:rPr lang="en-US" altLang="en-US" dirty="0"/>
              <a:t> For alternative energy equipment, such as solar hot water heaters, geothermal heat pumps, &amp; wind turbines</a:t>
            </a:r>
          </a:p>
          <a:p>
            <a:r>
              <a:rPr lang="en-US" altLang="en-US" dirty="0"/>
              <a:t> Enter in </a:t>
            </a:r>
            <a:r>
              <a:rPr lang="en-US" alt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Federal Section \ Deductions \ Enter Myself \ Credits Menu \ Residential Energy Credit (Form 5695)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NOTE:</a:t>
            </a:r>
            <a:r>
              <a:rPr lang="en-US" altLang="en-US" dirty="0"/>
              <a:t>  Not all ENERGY STAR products qualify for credit.  Manufacturers must certify &amp; provide written statement</a:t>
            </a:r>
          </a:p>
          <a:p>
            <a:pPr lvl="1"/>
            <a:endParaRPr lang="en-US" altLang="en-US" dirty="0"/>
          </a:p>
        </p:txBody>
      </p:sp>
      <p:pic>
        <p:nvPicPr>
          <p:cNvPr id="954373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403411" cy="40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685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54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sz="3800" dirty="0"/>
            </a:br>
            <a:r>
              <a:rPr lang="en-US" altLang="en-US" sz="2700" dirty="0">
                <a:solidFill>
                  <a:srgbClr val="0070C0"/>
                </a:solidFill>
              </a:rPr>
              <a:t>Federal Section \ Deductions \ Enter Myself \ Credits Menu \ Residential Energy Credit (Form 5695)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83658" y="2142565"/>
            <a:ext cx="567017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Check if improvements made to main home in US;</a:t>
            </a:r>
          </a:p>
          <a:p>
            <a:r>
              <a:rPr lang="en-US" b="1" dirty="0"/>
              <a:t>Must be checked to qualify for credit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497541" y="2474259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stCxn id="14" idx="1"/>
            <a:endCxn id="15" idx="7"/>
          </p:cNvCxnSpPr>
          <p:nvPr/>
        </p:nvCxnSpPr>
        <p:spPr bwMode="auto">
          <a:xfrm flipH="1">
            <a:off x="933696" y="2465731"/>
            <a:ext cx="549962" cy="872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02024" y="3796554"/>
            <a:ext cx="510988" cy="5378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8494" y="3496235"/>
            <a:ext cx="604524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Check if improvements related to home construction;</a:t>
            </a:r>
          </a:p>
          <a:p>
            <a:r>
              <a:rPr lang="en-US" b="1" dirty="0"/>
              <a:t>Would not qualify for credit if checked</a:t>
            </a: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>
            <a:off x="1037230" y="3819401"/>
            <a:ext cx="361264" cy="1111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3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199"/>
            <a:ext cx="7734300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– Form 5695 Sub-Menu</a:t>
            </a:r>
            <a:br>
              <a:rPr lang="en-US" altLang="en-US" sz="3800" dirty="0"/>
            </a:br>
            <a:r>
              <a:rPr lang="en-US" altLang="en-US" sz="2700" dirty="0">
                <a:solidFill>
                  <a:srgbClr val="0070C0"/>
                </a:solidFill>
              </a:rPr>
              <a:t>Federal Section \ Deductions \ Enter Myself \ Credits Menu \ Residential Energy Credit (Form 5695)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86200" y="2590800"/>
            <a:ext cx="2438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Used for our clients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934200" y="2590800"/>
            <a:ext cx="990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stCxn id="18" idx="3"/>
            <a:endCxn id="19" idx="2"/>
          </p:cNvCxnSpPr>
          <p:nvPr/>
        </p:nvCxnSpPr>
        <p:spPr bwMode="auto">
          <a:xfrm>
            <a:off x="6324600" y="2775466"/>
            <a:ext cx="609600" cy="58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800600" y="3581400"/>
            <a:ext cx="153118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Out of Scope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010400" y="3505200"/>
            <a:ext cx="9906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 bwMode="auto">
          <a:xfrm flipV="1">
            <a:off x="6331788" y="3733800"/>
            <a:ext cx="67861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595305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1668" y="1556215"/>
            <a:ext cx="7968131" cy="4444535"/>
          </a:xfrm>
          <a:prstGeom prst="rect">
            <a:avLst/>
          </a:prstGeom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sz="38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Deductions \ Enter Myself \ Credits Menu \ Residential Energy Credit (Form 5695) \ Nonbusiness Energy Property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599" y="2040187"/>
            <a:ext cx="632908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Check to use address from Basic Information section; TaxSlayer enters address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302557" y="3231777"/>
            <a:ext cx="1842247" cy="3899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362323" y="3674941"/>
            <a:ext cx="1783976" cy="280595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20852" y="4525684"/>
            <a:ext cx="36599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Enter to use other than address</a:t>
            </a:r>
          </a:p>
          <a:p>
            <a:r>
              <a:rPr lang="en-US" b="1" dirty="0"/>
              <a:t> in Basic Information section</a:t>
            </a:r>
          </a:p>
        </p:txBody>
      </p:sp>
      <p:cxnSp>
        <p:nvCxnSpPr>
          <p:cNvPr id="16" name="Straight Arrow Connector 15"/>
          <p:cNvCxnSpPr>
            <a:endCxn id="15" idx="0"/>
          </p:cNvCxnSpPr>
          <p:nvPr/>
        </p:nvCxnSpPr>
        <p:spPr bwMode="auto">
          <a:xfrm>
            <a:off x="1223680" y="2686518"/>
            <a:ext cx="1" cy="54525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23" idx="1"/>
          </p:cNvCxnSpPr>
          <p:nvPr/>
        </p:nvCxnSpPr>
        <p:spPr bwMode="auto">
          <a:xfrm flipH="1" flipV="1">
            <a:off x="2144804" y="4826000"/>
            <a:ext cx="576048" cy="2285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00819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2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" y="1600200"/>
            <a:ext cx="7556501" cy="4724400"/>
          </a:xfrm>
          <a:prstGeom prst="rect">
            <a:avLst/>
          </a:prstGeom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sz="38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Deductions \ Enter Myself \ Credits Menu \ Residential Energy Credit (Form 5695) \ Nonbusiness Energy Property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92382" y="2308945"/>
            <a:ext cx="581809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amount for improvements on appropriate line</a:t>
            </a:r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609599" y="3124200"/>
            <a:ext cx="546101" cy="30589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609599" y="3708399"/>
            <a:ext cx="533400" cy="2667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609599" y="5439367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977998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4700" y="1600200"/>
            <a:ext cx="5340350" cy="4724400"/>
          </a:xfrm>
          <a:prstGeom prst="rect">
            <a:avLst/>
          </a:prstGeom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Residential Energy Credits – Form 5695</a:t>
            </a:r>
            <a:br>
              <a:rPr lang="en-US" altLang="en-US" sz="3800" dirty="0"/>
            </a:br>
            <a:r>
              <a:rPr lang="en-US" altLang="en-US" sz="2200" dirty="0">
                <a:solidFill>
                  <a:srgbClr val="0070C0"/>
                </a:solidFill>
              </a:rPr>
              <a:t>Federal Section \ Deductions \ Enter Myself \ Credits Menu \ Residential Energy Credit (Form 5695) \ Nonbusiness Energy Property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26317" y="3242766"/>
            <a:ext cx="382793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credits taken in prior years</a:t>
            </a:r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914400" y="60198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166023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0031" t="6093" r="31289" b="13923"/>
          <a:stretch/>
        </p:blipFill>
        <p:spPr>
          <a:xfrm>
            <a:off x="609600" y="1590234"/>
            <a:ext cx="6754905" cy="4649201"/>
          </a:xfrm>
          <a:prstGeom prst="rect">
            <a:avLst/>
          </a:prstGeom>
        </p:spPr>
      </p:pic>
      <p:sp>
        <p:nvSpPr>
          <p:cNvPr id="96256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9822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Residential Energy Credit – Form 5695 Part II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17658" y="6070886"/>
            <a:ext cx="546847" cy="28957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6965" y="5701553"/>
            <a:ext cx="292900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Residential energy credit</a:t>
            </a:r>
          </a:p>
        </p:txBody>
      </p:sp>
      <p:cxnSp>
        <p:nvCxnSpPr>
          <p:cNvPr id="10" name="Straight Arrow Connector 9"/>
          <p:cNvCxnSpPr>
            <a:stCxn id="7" idx="3"/>
            <a:endCxn id="6" idx="2"/>
          </p:cNvCxnSpPr>
          <p:nvPr/>
        </p:nvCxnSpPr>
        <p:spPr bwMode="auto">
          <a:xfrm>
            <a:off x="5985972" y="5886219"/>
            <a:ext cx="831686" cy="3294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07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87500"/>
            <a:ext cx="7531100" cy="4533900"/>
          </a:xfrm>
          <a:prstGeom prst="rect">
            <a:avLst/>
          </a:prstGeom>
        </p:spPr>
      </p:pic>
      <p:sp>
        <p:nvSpPr>
          <p:cNvPr id="962563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198224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Residential Energy Credit – 1040 Line 53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5318" y="5217459"/>
            <a:ext cx="609600" cy="30928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2871" y="4773706"/>
            <a:ext cx="41045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from Form 5695</a:t>
            </a:r>
          </a:p>
        </p:txBody>
      </p:sp>
      <p:cxnSp>
        <p:nvCxnSpPr>
          <p:cNvPr id="10" name="Straight Arrow Connector 9"/>
          <p:cNvCxnSpPr>
            <a:endCxn id="6" idx="2"/>
          </p:cNvCxnSpPr>
          <p:nvPr/>
        </p:nvCxnSpPr>
        <p:spPr bwMode="auto">
          <a:xfrm>
            <a:off x="5284694" y="5150224"/>
            <a:ext cx="730624" cy="2218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14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Eligibility for </a:t>
            </a:r>
            <a:br>
              <a:rPr lang="en-US" altLang="en-US" dirty="0"/>
            </a:br>
            <a:r>
              <a:rPr lang="en-US" altLang="en-US" dirty="0"/>
              <a:t>Credit For The Elderly or Disabled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To be eligible, must be at least 65  </a:t>
            </a:r>
            <a:r>
              <a:rPr lang="en-US" altLang="en-US" b="1" dirty="0"/>
              <a:t>OR</a:t>
            </a:r>
          </a:p>
          <a:p>
            <a:r>
              <a:rPr lang="en-US" altLang="en-US" dirty="0"/>
              <a:t>If under 65, retired on permanent and total disability, and did not reach mandatory retirement age, must have taxable disability income</a:t>
            </a:r>
          </a:p>
          <a:p>
            <a:r>
              <a:rPr lang="en-US" altLang="en-US" dirty="0"/>
              <a:t>Must meet income limits for AGI &amp; non-taxable SS/pension benefits – based on filing status</a:t>
            </a:r>
          </a:p>
          <a:p>
            <a:r>
              <a:rPr lang="en-US" altLang="en-US" dirty="0"/>
              <a:t>Make preliminary decision on eligibility by referring  to Pub 4012 Page G-14 for decision tree and income limits</a:t>
            </a:r>
          </a:p>
          <a:p>
            <a:r>
              <a:rPr lang="en-US" altLang="en-US" dirty="0"/>
              <a:t>If taxpayer appears to qualify, enter data in Federal section \ Deductions \ Enter Myself \ Credit Menu \ Credit for the Elderly or Disabled (Schedule R) 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6373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Eligibility for </a:t>
            </a:r>
            <a:br>
              <a:rPr lang="en-US" altLang="en-US" dirty="0"/>
            </a:br>
            <a:r>
              <a:rPr lang="en-US" altLang="en-US" dirty="0"/>
              <a:t>Credit For The Elderly or Disabled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TSO will then make final determination on eligibility and calculate credit</a:t>
            </a:r>
          </a:p>
          <a:p>
            <a:r>
              <a:rPr lang="en-US" altLang="en-US" dirty="0"/>
              <a:t>TSO will advise if taxpayers need to obtain a physician’s statement to keep in their records</a:t>
            </a:r>
          </a:p>
          <a:p>
            <a:endParaRPr lang="en-US" altLang="en-US" dirty="0"/>
          </a:p>
          <a:p>
            <a:r>
              <a:rPr lang="en-US" altLang="en-US" dirty="0"/>
              <a:t>Very few taxpayers qualify for this credit due to very low income limits; however, if you do not enter needed info into TSO, credit will not even be considered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9" name="TextBox 8" descr="NJ (cont'd)" title="NJ (cont'd)">
            <a:extLst>
              <a:ext uri="{FF2B5EF4-FFF2-40B4-BE49-F238E27FC236}">
                <a16:creationId xmlns:a16="http://schemas.microsoft.com/office/drawing/2014/main" id="{BD64995E-C9A8-476A-88B5-AEAAB1F08622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5696709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Other Nonrefundable Credits</a:t>
            </a:r>
            <a:endParaRPr lang="en-US" altLang="en-US" dirty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6106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Education Credits – 1040 Line 50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/>
              <a:t> Must be entered at end of return after all other figures finalized, so covered in a later module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Retirement Savings Contributions Credit – 1040 Line 51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Residential Energy Credits – 1040 Line 53 </a:t>
            </a:r>
            <a:r>
              <a:rPr lang="en-US" altLang="en-US" sz="2800" dirty="0">
                <a:solidFill>
                  <a:srgbClr val="FF0000"/>
                </a:solidFill>
              </a:rPr>
              <a:t>(expired for 2017)</a:t>
            </a:r>
            <a:endParaRPr lang="en-US" altLang="en-US" sz="2800" dirty="0"/>
          </a:p>
          <a:p>
            <a:pPr eaLnBrk="1" hangingPunct="1">
              <a:lnSpc>
                <a:spcPct val="130000"/>
              </a:lnSpc>
            </a:pPr>
            <a:r>
              <a:rPr lang="en-US" altLang="en-US" sz="2800" dirty="0"/>
              <a:t> Credit for the Elderly or Disabled – 1040 Line 54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0329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77813"/>
            <a:ext cx="8229599" cy="11430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TS – Credit for the Elderly or Disabled – Schedule R</a:t>
            </a:r>
            <a:b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en-US" sz="2700" dirty="0">
                <a:solidFill>
                  <a:srgbClr val="0070C0"/>
                </a:solidFill>
              </a:rPr>
              <a:t>Federal section \ Deductions \ Credit Menu \ Credit for the Elderly or Disabled (Schedule R) \ Schedule R Status Question</a:t>
            </a:r>
            <a:endParaRPr lang="en-US" altLang="en-US" sz="1600" dirty="0">
              <a:solidFill>
                <a:srgbClr val="0070C0"/>
              </a:solidFill>
            </a:endParaRPr>
          </a:p>
        </p:txBody>
      </p:sp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035662" y="58580"/>
            <a:ext cx="1733471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640047"/>
            <a:ext cx="7996237" cy="422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646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8" y="1640047"/>
            <a:ext cx="8001001" cy="4225176"/>
          </a:xfrm>
          <a:prstGeom prst="rect">
            <a:avLst/>
          </a:prstGeom>
        </p:spPr>
      </p:pic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77813"/>
            <a:ext cx="8229599" cy="11430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TS – Credit for the Elderly or Disabled – Schedule R</a:t>
            </a:r>
            <a:b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en-US" sz="2700" dirty="0">
                <a:solidFill>
                  <a:srgbClr val="0070C0"/>
                </a:solidFill>
              </a:rPr>
              <a:t>Federal section \ Deductions \ Credit Menu \ Credit for the Elderly or Disabled (Schedule R)  \ Statement of Disability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035662" y="58580"/>
            <a:ext cx="1733471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8032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40046"/>
            <a:ext cx="8077200" cy="3846354"/>
          </a:xfrm>
          <a:prstGeom prst="rect">
            <a:avLst/>
          </a:prstGeom>
        </p:spPr>
      </p:pic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77813"/>
            <a:ext cx="8229599" cy="1143000"/>
          </a:xfrm>
        </p:spPr>
        <p:txBody>
          <a:bodyPr>
            <a:normAutofit fontScale="90000"/>
          </a:bodyPr>
          <a:lstStyle/>
          <a:p>
            <a: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TS – Credit for the Elderly or Disabled – Schedule R</a:t>
            </a:r>
            <a:br>
              <a:rPr lang="en-US" altLang="en-US" sz="33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altLang="en-US" sz="2700" dirty="0">
                <a:solidFill>
                  <a:srgbClr val="0070C0"/>
                </a:solidFill>
              </a:rPr>
              <a:t>Federal section \ Deductions \ Credit Menu \ Credit for the Elderly or Disabled (Schedule R)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035662" y="58580"/>
            <a:ext cx="1733471" cy="2462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446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Retirement Savings Contribution Credit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Credit for contributing to a retirement plan - IRA, 401k, 403b, 457b, etc.</a:t>
            </a:r>
          </a:p>
          <a:p>
            <a:r>
              <a:rPr lang="en-US" altLang="en-US" dirty="0"/>
              <a:t> Amount of credit based on AGI &amp; filing status</a:t>
            </a:r>
          </a:p>
          <a:p>
            <a:r>
              <a:rPr lang="en-US" altLang="en-US" dirty="0"/>
              <a:t> TaxSlayer automatically inserts Form 8880, if taxpayer qualifies and if:</a:t>
            </a:r>
          </a:p>
          <a:p>
            <a:pPr lvl="1"/>
            <a:r>
              <a:rPr lang="en-US" altLang="en-US" dirty="0"/>
              <a:t> Traditional or Roth IRA contribution is entered on Federal 1040 Line 32     </a:t>
            </a:r>
            <a:r>
              <a:rPr lang="en-US" altLang="en-US" b="1" dirty="0"/>
              <a:t>OR</a:t>
            </a:r>
          </a:p>
          <a:p>
            <a:pPr lvl="1"/>
            <a:r>
              <a:rPr lang="en-US" altLang="en-US" dirty="0"/>
              <a:t> Form W-2 includes retirement contribution in Box 12 with a code designation of D, E, F, G, H, S, AA, BB or in Box 14 marked as “Retirement (Not in Box 12) – Carry to Form 8880”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483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Retirement Savings Contribution Credit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 2016 contribution reduced by any retirement plan distributions to taxpayer after 2012 thru due date of 2016 return (IRA, Roth, 401k, etc.)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Must complete Form 8880</a:t>
            </a:r>
          </a:p>
          <a:p>
            <a:pPr lvl="1"/>
            <a:r>
              <a:rPr lang="en-US" altLang="en-US" dirty="0"/>
              <a:t> Enter in Federal Section \ Deductions \ Enter Myself \ Credits Menu \ Retirement Savings Credit (Form 8880)</a:t>
            </a:r>
          </a:p>
          <a:p>
            <a:pPr lvl="1"/>
            <a:r>
              <a:rPr lang="en-US" altLang="en-US" dirty="0"/>
              <a:t> TaxSlayer completes rest of form</a:t>
            </a:r>
          </a:p>
          <a:p>
            <a:r>
              <a:rPr lang="en-US" altLang="en-US" dirty="0"/>
              <a:t> TaxSlayer calculates credit on Form 8880 Line 12 &amp; transfers to 1040 Line 51</a:t>
            </a:r>
          </a:p>
          <a:p>
            <a:pPr marL="0" lvl="0" indent="0">
              <a:buNone/>
            </a:pPr>
            <a:endParaRPr lang="en-US" altLang="en-US" dirty="0"/>
          </a:p>
          <a:p>
            <a:pPr marL="0" lv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*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Consult Pub 4012 Page G-11 to determine which retirement plan distributions to include/exclude</a:t>
            </a:r>
          </a:p>
          <a:p>
            <a:endParaRPr lang="en-US" altLang="en-US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367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Content Placeholder 2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6601" y="1643062"/>
            <a:ext cx="7351712" cy="4638675"/>
          </a:xfrm>
          <a:prstGeom prst="rect">
            <a:avLst/>
          </a:prstGeom>
        </p:spPr>
      </p:pic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Retirement Savings Contribution Credit – Form 8880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Retirement Savings Credit (Form 8880)</a:t>
            </a:r>
            <a:endParaRPr lang="en-US" altLang="en-US" sz="2400" dirty="0"/>
          </a:p>
        </p:txBody>
      </p:sp>
      <p:sp>
        <p:nvSpPr>
          <p:cNvPr id="15" name="TextBox 1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6" name="Picture 15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841376" y="2700506"/>
            <a:ext cx="396775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Qualifying retirement distributions</a:t>
            </a:r>
          </a:p>
          <a:p>
            <a:r>
              <a:rPr lang="en-US" b="1" dirty="0"/>
              <a:t>In 2016, 2015 or 2014</a:t>
            </a:r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765942" y="2851644"/>
            <a:ext cx="457200" cy="30939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4"/>
          <p:cNvSpPr>
            <a:spLocks noChangeArrowheads="1"/>
          </p:cNvSpPr>
          <p:nvPr/>
        </p:nvSpPr>
        <p:spPr bwMode="auto">
          <a:xfrm>
            <a:off x="736601" y="4117196"/>
            <a:ext cx="583519" cy="40712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>
            <a:endCxn id="28" idx="6"/>
          </p:cNvCxnSpPr>
          <p:nvPr/>
        </p:nvCxnSpPr>
        <p:spPr bwMode="auto">
          <a:xfrm flipH="1">
            <a:off x="1223142" y="3006341"/>
            <a:ext cx="539454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36" idx="1"/>
            <a:endCxn id="29" idx="6"/>
          </p:cNvCxnSpPr>
          <p:nvPr/>
        </p:nvCxnSpPr>
        <p:spPr bwMode="auto">
          <a:xfrm flipH="1" flipV="1">
            <a:off x="1320120" y="4320757"/>
            <a:ext cx="560161" cy="202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880281" y="4138119"/>
            <a:ext cx="570329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Current year Traditional or Roth IRA Contributions</a:t>
            </a:r>
          </a:p>
        </p:txBody>
      </p:sp>
      <p:cxnSp>
        <p:nvCxnSpPr>
          <p:cNvPr id="39" name="Straight Arrow Connector 38"/>
          <p:cNvCxnSpPr>
            <a:stCxn id="948233" idx="1"/>
            <a:endCxn id="48" idx="6"/>
          </p:cNvCxnSpPr>
          <p:nvPr/>
        </p:nvCxnSpPr>
        <p:spPr bwMode="auto">
          <a:xfrm flipH="1" flipV="1">
            <a:off x="1422401" y="4867983"/>
            <a:ext cx="457880" cy="2138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"/>
          <p:cNvSpPr>
            <a:spLocks noChangeArrowheads="1"/>
          </p:cNvSpPr>
          <p:nvPr/>
        </p:nvSpPr>
        <p:spPr bwMode="auto">
          <a:xfrm>
            <a:off x="736601" y="4704697"/>
            <a:ext cx="685800" cy="32657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8233" name="TextBox 948232"/>
          <p:cNvSpPr txBox="1"/>
          <p:nvPr/>
        </p:nvSpPr>
        <p:spPr>
          <a:xfrm>
            <a:off x="1880281" y="4704697"/>
            <a:ext cx="315522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Elective deferrals from W-2</a:t>
            </a:r>
          </a:p>
        </p:txBody>
      </p:sp>
    </p:spTree>
    <p:extLst>
      <p:ext uri="{BB962C8B-B14F-4D97-AF65-F5344CB8AC3E}">
        <p14:creationId xmlns:p14="http://schemas.microsoft.com/office/powerpoint/2010/main" val="4199467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36600" y="1600200"/>
            <a:ext cx="7493000" cy="4724400"/>
          </a:xfrm>
          <a:prstGeom prst="rect">
            <a:avLst/>
          </a:prstGeom>
        </p:spPr>
      </p:pic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Retirement Savings Contribution Credit – Form 8880</a:t>
            </a:r>
            <a:endParaRPr lang="en-US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0435" y="5683624"/>
            <a:ext cx="441659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Retirement savings contribution credit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30351" y="6113414"/>
            <a:ext cx="699249" cy="3137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05600" y="6440111"/>
            <a:ext cx="1905000" cy="304800"/>
          </a:xfrm>
        </p:spPr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969000" y="6052956"/>
            <a:ext cx="1561351" cy="20619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6" name="Picture 15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27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567704"/>
            <a:ext cx="7529512" cy="4152900"/>
          </a:xfrm>
          <a:prstGeom prst="rect">
            <a:avLst/>
          </a:prstGeom>
        </p:spPr>
      </p:pic>
      <p:sp>
        <p:nvSpPr>
          <p:cNvPr id="935939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252012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Retirement Savings Credit - 1040 Line 51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930152" y="4531659"/>
            <a:ext cx="685800" cy="30704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3918" y="3644154"/>
            <a:ext cx="4800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TaxSlayer transfers from Schedule 8880  Line 12</a:t>
            </a:r>
          </a:p>
        </p:txBody>
      </p:sp>
      <p:cxnSp>
        <p:nvCxnSpPr>
          <p:cNvPr id="10" name="Straight Arrow Connector 9"/>
          <p:cNvCxnSpPr>
            <a:stCxn id="8" idx="2"/>
            <a:endCxn id="7" idx="1"/>
          </p:cNvCxnSpPr>
          <p:nvPr/>
        </p:nvCxnSpPr>
        <p:spPr bwMode="auto">
          <a:xfrm>
            <a:off x="4834218" y="4290485"/>
            <a:ext cx="1196367" cy="28613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85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Residential Energy Credits </a:t>
            </a:r>
            <a:r>
              <a:rPr lang="en-US" altLang="en-US" dirty="0">
                <a:solidFill>
                  <a:srgbClr val="FF0000"/>
                </a:solidFill>
              </a:rPr>
              <a:t>(Expired for 2017)</a:t>
            </a:r>
            <a:endParaRPr lang="en-US" altLang="en-US" dirty="0"/>
          </a:p>
        </p:txBody>
      </p:sp>
      <p:sp>
        <p:nvSpPr>
          <p:cNvPr id="95027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Applies to qualified energy efficiency improvements</a:t>
            </a:r>
          </a:p>
          <a:p>
            <a:pPr lvl="1"/>
            <a:r>
              <a:rPr lang="en-US" altLang="en-US" sz="3000" dirty="0"/>
              <a:t> </a:t>
            </a:r>
            <a:r>
              <a:rPr lang="en-US" altLang="en-US" sz="2800" dirty="0"/>
              <a:t>Insulation, windows &amp; doors, qualifying metal / asphalt roofs (does not include labor costs)</a:t>
            </a:r>
          </a:p>
          <a:p>
            <a:pPr lvl="2"/>
            <a:r>
              <a:rPr lang="en-US" altLang="en-US" sz="2800" dirty="0"/>
              <a:t> Most standard new roofs are NOT qualifying roofs</a:t>
            </a:r>
          </a:p>
          <a:p>
            <a:pPr lvl="1"/>
            <a:r>
              <a:rPr lang="en-US" altLang="en-US" sz="2800" dirty="0"/>
              <a:t> Heating &amp; air conditioning systems (includes labor costs)</a:t>
            </a:r>
          </a:p>
          <a:p>
            <a:pPr lvl="1"/>
            <a:r>
              <a:rPr lang="en-US" altLang="en-US" sz="2800" dirty="0"/>
              <a:t> See Form 5690 for complete list of items</a:t>
            </a:r>
          </a:p>
          <a:p>
            <a:r>
              <a:rPr lang="en-US" altLang="en-US" sz="3200" dirty="0"/>
              <a:t> Improvements made to principal residence only (must be existing home, not new)</a:t>
            </a:r>
          </a:p>
          <a:p>
            <a:r>
              <a:rPr lang="en-US" altLang="en-US" sz="3200" dirty="0"/>
              <a:t> Improvements must have been placed into service in current tax year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110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Energy Credits</a:t>
            </a:r>
            <a:endParaRPr lang="en-US" altLang="en-US" sz="2800" dirty="0"/>
          </a:p>
        </p:txBody>
      </p:sp>
      <p:sp>
        <p:nvSpPr>
          <p:cNvPr id="9523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00600"/>
          </a:xfrm>
        </p:spPr>
        <p:txBody>
          <a:bodyPr/>
          <a:lstStyle/>
          <a:p>
            <a:r>
              <a:rPr lang="en-US" altLang="en-US" dirty="0"/>
              <a:t> Total combined credit limit of $500 for all years after 2005 ($200 for windows)</a:t>
            </a:r>
          </a:p>
          <a:p>
            <a:r>
              <a:rPr lang="en-US" altLang="en-US" dirty="0"/>
              <a:t> Maximum credits:</a:t>
            </a:r>
          </a:p>
          <a:p>
            <a:pPr lvl="1"/>
            <a:r>
              <a:rPr lang="en-US" altLang="en-US" sz="2700" dirty="0"/>
              <a:t> $50 for advanced main air circulating fan</a:t>
            </a:r>
          </a:p>
          <a:p>
            <a:pPr lvl="1"/>
            <a:r>
              <a:rPr lang="en-US" altLang="en-US" sz="2700" dirty="0"/>
              <a:t> $150 for natural gas, propane, oil furnace</a:t>
            </a:r>
          </a:p>
          <a:p>
            <a:pPr lvl="1"/>
            <a:r>
              <a:rPr lang="en-US" altLang="en-US" sz="2700" dirty="0"/>
              <a:t> $150 for hot water boiler</a:t>
            </a:r>
          </a:p>
          <a:p>
            <a:pPr lvl="1"/>
            <a:r>
              <a:rPr lang="en-US" altLang="en-US" sz="2700" dirty="0"/>
              <a:t> $200 for windows</a:t>
            </a:r>
          </a:p>
          <a:p>
            <a:pPr lvl="1"/>
            <a:r>
              <a:rPr lang="en-US" altLang="en-US" sz="2700" dirty="0"/>
              <a:t> $300 for any item of energy-efficient building property 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708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23</TotalTime>
  <Words>1247</Words>
  <Application>Microsoft Office PowerPoint</Application>
  <PresentationFormat>On-screen Show (4:3)</PresentationFormat>
  <Paragraphs>256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ＭＳ Ｐゴシック</vt:lpstr>
      <vt:lpstr>Arial</vt:lpstr>
      <vt:lpstr>Calibri</vt:lpstr>
      <vt:lpstr>Verdana</vt:lpstr>
      <vt:lpstr>Wingdings</vt:lpstr>
      <vt:lpstr>NJ Template 06</vt:lpstr>
      <vt:lpstr>Miscellaneous Credits</vt:lpstr>
      <vt:lpstr>Other Nonrefundable Credits</vt:lpstr>
      <vt:lpstr>Retirement Savings Contribution Credit</vt:lpstr>
      <vt:lpstr>Retirement Savings Contribution Credit</vt:lpstr>
      <vt:lpstr>TS - Retirement Savings Contribution Credit – Form 8880 Federal Section \ Deductions \ Enter Myself \ Credits Menu \ Retirement Savings Credit (Form 8880)</vt:lpstr>
      <vt:lpstr>TS - Retirement Savings Contribution Credit – Form 8880</vt:lpstr>
      <vt:lpstr>TS – Retirement Savings Credit - 1040 Line 51</vt:lpstr>
      <vt:lpstr>Residential Energy Credits (Expired for 2017)</vt:lpstr>
      <vt:lpstr>Residential Energy Credits</vt:lpstr>
      <vt:lpstr>Residential Energy Credits</vt:lpstr>
      <vt:lpstr>TS - Residential Energy Credits – Form 5695 Federal Section \ Deductions \ Enter Myself \ Credits Menu \ Residential Energy Credit (Form 5695)</vt:lpstr>
      <vt:lpstr>TS – Form 5695 Sub-Menu Federal Section \ Deductions \ Enter Myself \ Credits Menu \ Residential Energy Credit (Form 5695)</vt:lpstr>
      <vt:lpstr>TS - Residential Energy Credits – Form 5695 Federal Section \ Deductions \ Enter Myself \ Credits Menu \ Residential Energy Credit (Form 5695) \ Nonbusiness Energy Property</vt:lpstr>
      <vt:lpstr>TS - Residential Energy Credits – Form 5695 Federal Section \ Deductions \ Enter Myself \ Credits Menu \ Residential Energy Credit (Form 5695) \ Nonbusiness Energy Property</vt:lpstr>
      <vt:lpstr>TS - Residential Energy Credits – Form 5695 Federal Section \ Deductions \ Enter Myself \ Credits Menu \ Residential Energy Credit (Form 5695) \ Nonbusiness Energy Property</vt:lpstr>
      <vt:lpstr>TS - Residential Energy Credit – Form 5695 Part II</vt:lpstr>
      <vt:lpstr>TS - Residential Energy Credit – 1040 Line 53</vt:lpstr>
      <vt:lpstr>Eligibility for  Credit For The Elderly or Disabled</vt:lpstr>
      <vt:lpstr>Eligibility for  Credit For The Elderly or Disabled</vt:lpstr>
      <vt:lpstr>TS – Credit for the Elderly or Disabled – Schedule R Federal section \ Deductions \ Credit Menu \ Credit for the Elderly or Disabled (Schedule R) \ Schedule R Status Question</vt:lpstr>
      <vt:lpstr>TS – Credit for the Elderly or Disabled – Schedule R Federal section \ Deductions \ Credit Menu \ Credit for the Elderly or Disabled (Schedule R)  \ Statement of Disability</vt:lpstr>
      <vt:lpstr>TS – Credit for the Elderly or Disabled – Schedule R Federal section \ Deductions \ Credit Menu \ Credit for the Elderly or Disabled (Schedule 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11</cp:revision>
  <cp:lastPrinted>2012-10-15T20:27:10Z</cp:lastPrinted>
  <dcterms:created xsi:type="dcterms:W3CDTF">2014-10-17T16:41:52Z</dcterms:created>
  <dcterms:modified xsi:type="dcterms:W3CDTF">2017-12-08T12:00:00Z</dcterms:modified>
</cp:coreProperties>
</file>